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</p:sldIdLst>
  <p:sldSz cx="9906000" cy="6858000" type="A4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-786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6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3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81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00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50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09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6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35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6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5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5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5B3C-C6CB-4950-A567-C536B4A4287A}" type="datetimeFigureOut">
              <a:rPr lang="it-IT" smtClean="0"/>
              <a:t>12/10/2017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69B1-92A9-44B0-A326-A71DFF5E7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www.europeangreenbelt.org/association.htm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hyperlink" Target="mailto:rete.italiana.egb@gmail.com" TargetMode="Externa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/>
          <p:nvPr/>
        </p:nvSpPr>
        <p:spPr>
          <a:xfrm rot="16200000">
            <a:off x="-3291884" y="3291883"/>
            <a:ext cx="6858001" cy="27423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05514" y="2370331"/>
            <a:ext cx="3760979" cy="429622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6444190"/>
            <a:ext cx="9913951" cy="41381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3765694" y="1236745"/>
            <a:ext cx="4677217" cy="5231803"/>
            <a:chOff x="3392630" y="-77824"/>
            <a:chExt cx="6440037" cy="6858000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630" y="-77824"/>
              <a:ext cx="6440037" cy="68580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</p:spPr>
        </p:pic>
        <p:sp>
          <p:nvSpPr>
            <p:cNvPr id="33" name="Rettangolo 32"/>
            <p:cNvSpPr/>
            <p:nvPr/>
          </p:nvSpPr>
          <p:spPr>
            <a:xfrm>
              <a:off x="4815213" y="6220146"/>
              <a:ext cx="2775049" cy="189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63"/>
            </a:p>
          </p:txBody>
        </p:sp>
      </p:grpSp>
      <p:sp>
        <p:nvSpPr>
          <p:cNvPr id="7" name="Segnaposto contenuto 4"/>
          <p:cNvSpPr>
            <a:spLocks noGrp="1"/>
          </p:cNvSpPr>
          <p:nvPr>
            <p:ph sz="half" idx="1"/>
          </p:nvPr>
        </p:nvSpPr>
        <p:spPr>
          <a:xfrm>
            <a:off x="5161576" y="589071"/>
            <a:ext cx="4395788" cy="6441014"/>
          </a:xfrm>
        </p:spPr>
        <p:txBody>
          <a:bodyPr vert="horz" lIns="74295" tIns="37148" rIns="74295" bIns="37148" rtlCol="0" anchor="t">
            <a:normAutofit fontScale="77500" lnSpcReduction="20000"/>
          </a:bodyPr>
          <a:lstStyle/>
          <a:p>
            <a:pPr marL="0" indent="0" algn="r">
              <a:buNone/>
            </a:pPr>
            <a:r>
              <a:rPr lang="it-IT" sz="41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EGB DAY 2017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dirty="0" smtClean="0">
              <a:latin typeface="+mn-ea"/>
              <a:cs typeface="+mn-ea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Tavola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rotonda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EGB</a:t>
            </a:r>
            <a:r>
              <a:rPr lang="it-I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it-IT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it-I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EUROPEAN GREEN BELT </a:t>
            </a:r>
            <a:endParaRPr lang="it-IT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it-I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ITALIA </a:t>
            </a:r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 IN  </a:t>
            </a:r>
            <a:b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FRIULI </a:t>
            </a:r>
            <a:r>
              <a:rPr lang="it-IT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VENEZIA GIULIA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it-IT" sz="1463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it-IT" sz="1463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it-IT" sz="1463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it-IT" sz="1463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Trieste, 24 Ottobre 2017</a:t>
            </a:r>
          </a:p>
          <a:p>
            <a:pPr marL="0" indent="0" algn="r">
              <a:spcBef>
                <a:spcPts val="0"/>
              </a:spcBef>
              <a:buNone/>
            </a:pPr>
            <a:endPara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it-I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ore </a:t>
            </a:r>
            <a:r>
              <a:rPr lang="it-IT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11.00</a:t>
            </a:r>
            <a:r>
              <a:rPr lang="it-I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it-I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Sala </a:t>
            </a:r>
            <a:r>
              <a:rPr lang="it-IT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“Tiziano Tessitori</a:t>
            </a:r>
            <a:r>
              <a:rPr lang="it-IT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it-IT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it-IT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piazza Oberdan 5, Trieste</a:t>
            </a:r>
          </a:p>
          <a:p>
            <a:pPr marL="0" indent="0" algn="r">
              <a:spcBef>
                <a:spcPts val="0"/>
              </a:spcBef>
              <a:buNone/>
            </a:pPr>
            <a:endParaRPr lang="it-IT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it-IT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it-IT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it-IT" sz="146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organizzata </a:t>
            </a:r>
            <a:r>
              <a:rPr lang="it-IT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endParaRPr lang="it-IT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Associazione Rete Italiana EGB</a:t>
            </a:r>
            <a:b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socio di </a:t>
            </a:r>
            <a:br>
              <a:rPr lang="it-IT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European Green Belt Association</a:t>
            </a:r>
          </a:p>
          <a:p>
            <a:pPr marL="0" indent="0" algn="r">
              <a:buNone/>
            </a:pPr>
            <a:endParaRPr lang="it-IT" sz="1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138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138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138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14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0" y="439267"/>
            <a:ext cx="4538133" cy="6857999"/>
          </a:xfrm>
        </p:spPr>
        <p:txBody>
          <a:bodyPr vert="horz" lIns="74295" tIns="37148" rIns="74295" bIns="37148" rtlCol="0" anchor="t">
            <a:normAutofit fontScale="77500" lnSpcReduction="20000"/>
          </a:bodyPr>
          <a:lstStyle/>
          <a:p>
            <a:pPr marL="0" indent="0">
              <a:buNone/>
            </a:pPr>
            <a:endParaRPr lang="it-IT" sz="1056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endParaRPr lang="it-IT" sz="894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 algn="r">
              <a:buNone/>
            </a:pPr>
            <a:r>
              <a:rPr lang="it-IT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European </a:t>
            </a:r>
            <a:r>
              <a:rPr lang="it-IT" sz="3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Green Belt</a:t>
            </a:r>
          </a:p>
          <a:p>
            <a:pPr marL="0" lvl="2" indent="0" algn="r">
              <a:buNone/>
            </a:pPr>
            <a:r>
              <a:rPr lang="it-IT" sz="2600" b="1" i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Borders</a:t>
            </a:r>
            <a:r>
              <a:rPr lang="it-IT" sz="2600" b="1" i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2600" b="1" i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separate </a:t>
            </a:r>
            <a:br>
              <a:rPr lang="it-IT" sz="2600" b="1" i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26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Nature </a:t>
            </a:r>
            <a:r>
              <a:rPr lang="it-IT" sz="2600" b="1" i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unites</a:t>
            </a:r>
            <a:r>
              <a:rPr lang="it-IT" sz="26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lvl="2" indent="0" algn="r">
              <a:buNone/>
            </a:pPr>
            <a:endParaRPr lang="it-IT" sz="2600" b="1" i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 algn="r">
              <a:buNone/>
            </a:pPr>
            <a:r>
              <a:rPr lang="it-IT" sz="2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confini </a:t>
            </a:r>
            <a:r>
              <a:rPr lang="it-IT" sz="26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dividono </a:t>
            </a:r>
            <a:br>
              <a:rPr lang="it-IT" sz="2600" b="1" dirty="0" smtClean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2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la Natura </a:t>
            </a:r>
            <a:r>
              <a:rPr lang="it-IT" sz="2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unisce</a:t>
            </a:r>
            <a:r>
              <a:rPr lang="it-IT" sz="2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lvl="2" indent="0" algn="r">
              <a:buNone/>
            </a:pPr>
            <a:endParaRPr lang="it-IT" sz="26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endParaRPr lang="it-IT" sz="13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Lungo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ex Cortina di Ferro,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 separato il continente europeo in Oriente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Occidente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 40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anni,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è sviluppata una rete ecologica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 è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conservato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 paesaggio della memoria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 eccezionale valore </a:t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come European Green Belt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EGB.</a:t>
            </a:r>
            <a:endParaRPr lang="it-IT" sz="11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Lungo i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suoi 12.500 chilometri,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vanno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dal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Mare di Barents sul confine russo-norvegese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lungo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costa baltica e attraverso l’Europa centrale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Balcani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 Mar Nero,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Cortina di Ferro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concesso alla natura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spazio dove potersi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conservare.</a:t>
            </a:r>
            <a:endParaRPr lang="it-IT" sz="11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partire dagli anni Settanta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diverse zone d’Europa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movimenti ambientalisti hanno messo in luce</a:t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ricchezza faunistica e vegetazionale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lungo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Cortina di Ferro.</a:t>
            </a:r>
          </a:p>
          <a:p>
            <a:pPr marL="0" lvl="2" indent="0">
              <a:buNone/>
            </a:pP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Nel 2003 nasce la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European Green Belt Initiative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dalla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fusione di diverse iniziative regionali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già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esistenti. </a:t>
            </a:r>
          </a:p>
          <a:p>
            <a:pPr marL="0" lvl="2" indent="0">
              <a:buNone/>
            </a:pPr>
            <a:endParaRPr lang="it-IT" sz="11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Oggi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European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Green Belt - EGB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collega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Paesi</a:t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rappresenta la spina dorsale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 rete ecologica europea.</a:t>
            </a:r>
          </a:p>
          <a:p>
            <a:pPr marL="0" lvl="2" indent="0">
              <a:buNone/>
            </a:pP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 24 settembre del 2014 a </a:t>
            </a:r>
            <a:r>
              <a:rPr lang="it-IT" sz="11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Slavonice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(Repubblica Ceca)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è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stata fondata la European Green </a:t>
            </a:r>
            <a:r>
              <a:rPr lang="it-IT" sz="11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Belt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1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Association</a:t>
            </a:r>
            <a:endParaRPr lang="it-IT" sz="11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(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://www.europeangreenbelt.org/association.html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b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cui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Regione Autonoma Friuli Venezia Giulia </a:t>
            </a:r>
            <a:b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l’Associazione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Rete Italiana EGB sono membri. </a:t>
            </a:r>
          </a:p>
          <a:p>
            <a:pPr marL="0" lvl="2" indent="0">
              <a:buNone/>
            </a:pP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occasione del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 settembre di ogni anno, </a:t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compleanno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della European Green Belt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Association, </a:t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è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stata istituita una giornata internazionale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come EGB </a:t>
            </a:r>
            <a:r>
              <a:rPr lang="it-IT" sz="11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viene celebrata in tutti i Paesi </a:t>
            </a: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11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lungo </a:t>
            </a:r>
            <a:r>
              <a:rPr lang="it-IT" sz="11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 European Green Belt.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-4"/>
            <a:ext cx="9913951" cy="49847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 rot="16200000">
            <a:off x="6342335" y="3294335"/>
            <a:ext cx="6858001" cy="26933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63" y="99276"/>
            <a:ext cx="1039993" cy="354376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60" y="99276"/>
            <a:ext cx="1314609" cy="354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2" descr="Logo Consigl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3" y="53051"/>
            <a:ext cx="1038373" cy="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5893145" y="1226954"/>
            <a:ext cx="4437669" cy="4384863"/>
            <a:chOff x="3093663" y="675221"/>
            <a:chExt cx="5461747" cy="5396754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504" y="750167"/>
              <a:ext cx="4888992" cy="532180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</p:spPr>
        </p:pic>
        <p:sp>
          <p:nvSpPr>
            <p:cNvPr id="22" name="Rettangolo 21"/>
            <p:cNvSpPr/>
            <p:nvPr/>
          </p:nvSpPr>
          <p:spPr>
            <a:xfrm>
              <a:off x="3093663" y="675221"/>
              <a:ext cx="5461747" cy="539675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63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800600" y="5664199"/>
              <a:ext cx="2047875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63"/>
            </a:p>
          </p:txBody>
        </p:sp>
      </p:grpSp>
      <p:sp>
        <p:nvSpPr>
          <p:cNvPr id="18" name="Rettangolo 17"/>
          <p:cNvSpPr/>
          <p:nvPr/>
        </p:nvSpPr>
        <p:spPr>
          <a:xfrm rot="16200000">
            <a:off x="-3291884" y="3291883"/>
            <a:ext cx="6858001" cy="27423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6444190"/>
            <a:ext cx="9913951" cy="41381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0" y="-4"/>
            <a:ext cx="9913951" cy="49847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contenuto 4"/>
          <p:cNvSpPr>
            <a:spLocks noGrp="1"/>
          </p:cNvSpPr>
          <p:nvPr>
            <p:ph sz="half" idx="1"/>
          </p:nvPr>
        </p:nvSpPr>
        <p:spPr>
          <a:xfrm>
            <a:off x="5196439" y="550661"/>
            <a:ext cx="4430953" cy="5907960"/>
          </a:xfrm>
        </p:spPr>
        <p:txBody>
          <a:bodyPr vert="horz" lIns="74295" tIns="37148" rIns="74295" bIns="37148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24 ottobre 2017</a:t>
            </a:r>
          </a:p>
          <a:p>
            <a:pPr marL="0" indent="0">
              <a:lnSpc>
                <a:spcPct val="100000"/>
              </a:lnSpc>
              <a:buNone/>
            </a:pPr>
            <a:endParaRPr lang="it-IT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Sede</a:t>
            </a:r>
            <a:r>
              <a:rPr lang="it-IT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Sala “Tiziano Tessitori</a:t>
            </a:r>
            <a:r>
              <a:rPr lang="it-IT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”, piazza </a:t>
            </a:r>
            <a:r>
              <a:rPr lang="it-IT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Oberdan 5, Trieste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11.00-13.00 Tavola </a:t>
            </a:r>
            <a:r>
              <a:rPr lang="it-IT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rotonda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Franco </a:t>
            </a:r>
            <a:r>
              <a:rPr lang="it-IT" sz="9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Iacop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Presidente del Consiglio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Regionale della Regione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Autonoma Friuli Venezia Giulia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Saluti</a:t>
            </a:r>
            <a:endParaRPr lang="it-IT" sz="9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Sara </a:t>
            </a:r>
            <a:r>
              <a:rPr lang="it-IT" sz="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Vito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Assessore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Ambiente ed Energia della Regione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Autonoma Friuli Venezia Giulia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Regione Autonoma Friuli Venezia Giulia </a:t>
            </a:r>
            <a:r>
              <a:rPr lang="it-IT" sz="900" i="1" dirty="0">
                <a:latin typeface="Courier New" panose="02070309020205020404" pitchFamily="49" charset="0"/>
                <a:cs typeface="Courier New" panose="02070309020205020404" pitchFamily="49" charset="0"/>
              </a:rPr>
              <a:t>a sostegno della </a:t>
            </a: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Melanie </a:t>
            </a:r>
            <a:r>
              <a:rPr lang="it-IT" sz="9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Kreutz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EGB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Association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Dalla </a:t>
            </a:r>
            <a:r>
              <a:rPr lang="it-IT" sz="900" i="1" dirty="0">
                <a:latin typeface="Courier New" panose="02070309020205020404" pitchFamily="49" charset="0"/>
                <a:cs typeface="Courier New" panose="02070309020205020404" pitchFamily="49" charset="0"/>
              </a:rPr>
              <a:t>EGB Initiative alla EGB Association: la genesi di un sogno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Antonio </a:t>
            </a:r>
            <a:r>
              <a:rPr lang="it-IT" sz="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Longo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it-IT" sz="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Comitato Economico e Sociale Europeo </a:t>
            </a:r>
            <a:r>
              <a:rPr lang="it-IT" sz="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it-IT" sz="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Il </a:t>
            </a:r>
            <a:r>
              <a:rPr lang="it-IT" sz="900" i="1" dirty="0">
                <a:latin typeface="Courier New" panose="02070309020205020404" pitchFamily="49" charset="0"/>
                <a:cs typeface="Courier New" panose="02070309020205020404" pitchFamily="49" charset="0"/>
              </a:rPr>
              <a:t>CESE a sostegno della EGB e la mostra itinerante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Melanie </a:t>
            </a:r>
            <a:r>
              <a:rPr lang="it-IT" sz="9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Kreutz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it-IT" sz="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BUND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(Friends of the Earth Germany) – Coordinatore della regione centro-europea della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EGB</a:t>
            </a:r>
            <a:b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it-IT" sz="900" i="1" dirty="0">
                <a:latin typeface="Courier New" panose="02070309020205020404" pitchFamily="49" charset="0"/>
                <a:cs typeface="Courier New" panose="02070309020205020404" pitchFamily="49" charset="0"/>
              </a:rPr>
              <a:t>progettualità europea sulla EGB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9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Francesca </a:t>
            </a:r>
            <a:r>
              <a:rPr lang="it-IT" sz="9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Visintin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it-IT" sz="9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Associazione Rete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Italiana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EGB </a:t>
            </a:r>
            <a:b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it-IT" sz="900" i="1" dirty="0">
                <a:latin typeface="Courier New" panose="02070309020205020404" pitchFamily="49" charset="0"/>
                <a:cs typeface="Courier New" panose="02070309020205020404" pitchFamily="49" charset="0"/>
              </a:rPr>
              <a:t>progettualità locale sulla </a:t>
            </a:r>
            <a:r>
              <a:rPr lang="it-IT" sz="9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EGB</a:t>
            </a:r>
            <a:endParaRPr lang="it-IT" sz="9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Interverrà anche un referente del DOPPS </a:t>
            </a:r>
            <a:r>
              <a:rPr lang="it-IT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Birdlife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Slovenia per un saluto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ISCRIZIONI E INFORMAZIONI</a:t>
            </a:r>
          </a:p>
          <a:p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rete.italiana.egb@gmail.com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L’accesso in sala è consentito fino ad esaurimento </a:t>
            </a:r>
            <a:r>
              <a:rPr lang="it-IT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posti. </a:t>
            </a:r>
            <a:r>
              <a:rPr lang="it-IT" sz="900" dirty="0">
                <a:latin typeface="Courier New" panose="02070309020205020404" pitchFamily="49" charset="0"/>
                <a:cs typeface="Courier New" panose="02070309020205020404" pitchFamily="49" charset="0"/>
              </a:rPr>
              <a:t>La prenotazione </a:t>
            </a:r>
            <a:r>
              <a:rPr lang="it-IT" sz="900">
                <a:latin typeface="Courier New" panose="02070309020205020404" pitchFamily="49" charset="0"/>
                <a:cs typeface="Courier New" panose="02070309020205020404" pitchFamily="49" charset="0"/>
              </a:rPr>
              <a:t>è </a:t>
            </a:r>
            <a:r>
              <a:rPr lang="it-IT" sz="900" smtClean="0">
                <a:latin typeface="Courier New" panose="02070309020205020404" pitchFamily="49" charset="0"/>
                <a:cs typeface="Courier New" panose="02070309020205020404" pitchFamily="49" charset="0"/>
              </a:rPr>
              <a:t>obbligatoria.</a:t>
            </a:r>
            <a:endParaRPr lang="it-IT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2" indent="0">
              <a:buNone/>
            </a:pPr>
            <a:endParaRPr lang="it-IT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94" y="-8467"/>
            <a:ext cx="1039349" cy="22713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0" y="-8467"/>
            <a:ext cx="1046756" cy="22713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34" y="-8467"/>
            <a:ext cx="1031976" cy="22713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3" y="2283707"/>
            <a:ext cx="1011464" cy="22713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73" y="2283707"/>
            <a:ext cx="1017670" cy="22713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10" y="2283707"/>
            <a:ext cx="1046756" cy="22713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33" y="2283707"/>
            <a:ext cx="1031977" cy="22713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9" y="4579779"/>
            <a:ext cx="1025593" cy="230064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73" y="4579778"/>
            <a:ext cx="1017670" cy="230064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64" y="4579778"/>
            <a:ext cx="1051502" cy="227822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87" y="4579779"/>
            <a:ext cx="1036723" cy="2278221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 rot="16200000">
            <a:off x="6342335" y="3294335"/>
            <a:ext cx="6858001" cy="269332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" b="864"/>
          <a:stretch/>
        </p:blipFill>
        <p:spPr>
          <a:xfrm>
            <a:off x="153820" y="-6788"/>
            <a:ext cx="104365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39</Words>
  <Application>Microsoft Office PowerPoint</Application>
  <PresentationFormat>A4 (21x29,7 cm)</PresentationFormat>
  <Paragraphs>59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eFrame Srl</dc:creator>
  <cp:lastModifiedBy>Negro Michela</cp:lastModifiedBy>
  <cp:revision>149</cp:revision>
  <cp:lastPrinted>2017-10-04T12:50:41Z</cp:lastPrinted>
  <dcterms:created xsi:type="dcterms:W3CDTF">2017-08-22T14:48:21Z</dcterms:created>
  <dcterms:modified xsi:type="dcterms:W3CDTF">2017-10-12T06:55:27Z</dcterms:modified>
</cp:coreProperties>
</file>